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60" r:id="rId2"/>
    <p:sldMasterId id="2147483760" r:id="rId3"/>
  </p:sldMasterIdLst>
  <p:notesMasterIdLst>
    <p:notesMasterId r:id="rId19"/>
  </p:notesMasterIdLst>
  <p:handoutMasterIdLst>
    <p:handoutMasterId r:id="rId20"/>
  </p:handoutMasterIdLst>
  <p:sldIdLst>
    <p:sldId id="256" r:id="rId4"/>
    <p:sldId id="278" r:id="rId5"/>
    <p:sldId id="258" r:id="rId6"/>
    <p:sldId id="259" r:id="rId7"/>
    <p:sldId id="260" r:id="rId8"/>
    <p:sldId id="279" r:id="rId9"/>
    <p:sldId id="282" r:id="rId10"/>
    <p:sldId id="281" r:id="rId11"/>
    <p:sldId id="266" r:id="rId12"/>
    <p:sldId id="271" r:id="rId13"/>
    <p:sldId id="283" r:id="rId14"/>
    <p:sldId id="273" r:id="rId15"/>
    <p:sldId id="275" r:id="rId16"/>
    <p:sldId id="276" r:id="rId17"/>
    <p:sldId id="277" r:id="rId1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D656E509-0459-448F-8A6E-318C28770D03}">
          <p14:sldIdLst>
            <p14:sldId id="256"/>
          </p14:sldIdLst>
        </p14:section>
        <p14:section name="Embasamento Teórico" id="{1F03176C-CE6E-43E9-9DB4-2CEBFAB75889}">
          <p14:sldIdLst>
            <p14:sldId id="278"/>
            <p14:sldId id="258"/>
            <p14:sldId id="259"/>
            <p14:sldId id="260"/>
          </p14:sldIdLst>
        </p14:section>
        <p14:section name="Desenvolvimento" id="{BBF74BB0-12CC-4753-B41C-5C7A0FFA9167}">
          <p14:sldIdLst>
            <p14:sldId id="279"/>
            <p14:sldId id="282"/>
            <p14:sldId id="281"/>
            <p14:sldId id="266"/>
            <p14:sldId id="271"/>
            <p14:sldId id="283"/>
            <p14:sldId id="273"/>
          </p14:sldIdLst>
        </p14:section>
        <p14:section name="Resultados e Discussões" id="{D174FED8-C005-4326-9951-96BDC2175373}">
          <p14:sldIdLst>
            <p14:sldId id="275"/>
            <p14:sldId id="276"/>
          </p14:sldIdLst>
        </p14:section>
        <p14:section name="Considerações Finais" id="{1BE2AD48-688F-4532-B05E-A50D111E69C4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3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E891B-7244-4AD6-B9B9-1164035828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1401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7272F-6DB5-4227-A303-EB79AAE0D2D7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85E12-B2C7-452E-9211-C18CD90508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3866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73B0-BB82-47B9-8E1B-EFB5D74D7C81}" type="datetime1">
              <a:rPr lang="pt-BR" smtClean="0"/>
              <a:t>26/11/2019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9A4E-27F4-4629-9BE1-2559E902A185}" type="datetime1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911CE-BAE5-4A19-A607-DDE8FEE96837}" type="datetime1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52C8-AFB1-4EBC-BF10-DE231C74C38C}" type="datetime1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CADD-3F9B-47D5-806F-5DC8CF363019}" type="datetime1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A4347-6B5F-4366-ABD7-95F7C945AA9C}" type="datetime1">
              <a:rPr lang="pt-BR" smtClean="0"/>
              <a:t>26/11/2019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0980C-1FC0-4F60-A5B0-289C2D090A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329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0D794613-4BF9-47FA-B246-72A80BD8E726}" type="datetime1">
              <a:rPr lang="pt-BR" smtClean="0"/>
              <a:t>26/11/2019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95-E555-4612-AF8F-A8F7437462FE}" type="datetime1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A732-C71A-4A43-9A53-2C15E6CD3D4A}" type="datetime1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D48A-00EE-4A5E-AD3F-A42609890066}" type="datetime1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B8D1F55-6845-4513-99B1-56211D90E7DA}" type="datetime1">
              <a:rPr lang="pt-BR" smtClean="0"/>
              <a:t>26/11/2019</a:t>
            </a:fld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65C9B71C-AA4A-4B40-9F36-E10E79EE56CA}" type="datetime1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6D-8E30-43AE-9F46-1B351025096D}" type="datetime1">
              <a:rPr lang="pt-BR" smtClean="0"/>
              <a:t>26/11/2019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B932E-3A01-4B3D-A2F3-D0996B383166}" type="datetime1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80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1E3C3-3DA5-40FE-8F77-98E45550BCDE}" type="datetime1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0980C-1FC0-4F60-A5B0-289C2D090A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99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E429343D-F5BA-46F3-B29F-E370721BF5CD}" type="datetime1">
              <a:rPr lang="pt-BR" smtClean="0"/>
              <a:t>26/11/2019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7A72ECBA-CC04-4B41-8D71-9B1C846870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wav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2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5677" y="744254"/>
            <a:ext cx="8444250" cy="2356393"/>
          </a:xfrm>
        </p:spPr>
        <p:txBody>
          <a:bodyPr>
            <a:normAutofit fontScale="90000"/>
          </a:bodyPr>
          <a:lstStyle/>
          <a:p>
            <a:pPr algn="ctr"/>
            <a:r>
              <a:rPr lang="pt-BR" smtClean="0"/>
              <a:t>Processamento digital de um sinal de áudio com ruído utilizando ferramentas de filtragem no domínio da frequência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5651" y="4766381"/>
            <a:ext cx="7964276" cy="1617945"/>
          </a:xfrm>
        </p:spPr>
        <p:txBody>
          <a:bodyPr>
            <a:normAutofit/>
          </a:bodyPr>
          <a:lstStyle/>
          <a:p>
            <a:pPr algn="r"/>
            <a:r>
              <a:rPr lang="pt-BR" sz="1800" smtClean="0">
                <a:solidFill>
                  <a:schemeClr val="tx1"/>
                </a:solidFill>
              </a:rPr>
              <a:t>Universidade Federal de Viçosa</a:t>
            </a:r>
          </a:p>
          <a:p>
            <a:pPr algn="r"/>
            <a:r>
              <a:rPr lang="pt-BR" sz="1800" smtClean="0">
                <a:solidFill>
                  <a:schemeClr val="tx1"/>
                </a:solidFill>
              </a:rPr>
              <a:t>ELT 410 – Sinais e Sistemas</a:t>
            </a:r>
          </a:p>
          <a:p>
            <a:pPr algn="r"/>
            <a:r>
              <a:rPr lang="pt-BR" sz="1800" smtClean="0">
                <a:solidFill>
                  <a:schemeClr val="tx1"/>
                </a:solidFill>
              </a:rPr>
              <a:t>Gabriel Pereira de Calais (93516)</a:t>
            </a:r>
          </a:p>
          <a:p>
            <a:pPr algn="r"/>
            <a:r>
              <a:rPr lang="pt-BR" sz="1800" smtClean="0">
                <a:solidFill>
                  <a:schemeClr val="tx1"/>
                </a:solidFill>
              </a:rPr>
              <a:t>Márcio Von Rondow Campos</a:t>
            </a:r>
            <a:r>
              <a:rPr lang="pt-BR" sz="1800" smtClean="0">
                <a:solidFill>
                  <a:schemeClr val="tx1"/>
                </a:solidFill>
              </a:rPr>
              <a:t> (93529)</a:t>
            </a:r>
          </a:p>
          <a:p>
            <a:pPr algn="r"/>
            <a:r>
              <a:rPr lang="pt-BR" sz="1800" smtClean="0">
                <a:solidFill>
                  <a:schemeClr val="tx1"/>
                </a:solidFill>
              </a:rPr>
              <a:t>Turma 02, Grupo </a:t>
            </a:r>
            <a:r>
              <a:rPr lang="pt-BR" sz="1800" smtClean="0">
                <a:solidFill>
                  <a:schemeClr val="tx1"/>
                </a:solidFill>
              </a:rPr>
              <a:t>2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1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9010" y="702426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smtClean="0"/>
              <a:t>Desenvolvimento: Filtragem terceira parte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6" y="1911927"/>
            <a:ext cx="7693429" cy="484498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15385" y="2047802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19 rejeita-faixas </a:t>
            </a:r>
            <a:r>
              <a:rPr lang="pt-BR" dirty="0" smtClean="0"/>
              <a:t>em cada loop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552066" y="368437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Um loop deslocado meio passo.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513810" y="5320950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3 loops devido alta intensidade.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48" y="1649904"/>
            <a:ext cx="6950901" cy="52080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86539" y="699482"/>
            <a:ext cx="8370917" cy="1066800"/>
          </a:xfrm>
        </p:spPr>
        <p:txBody>
          <a:bodyPr>
            <a:normAutofit fontScale="90000"/>
          </a:bodyPr>
          <a:lstStyle/>
          <a:p>
            <a:r>
              <a:rPr lang="pt-BR" smtClean="0"/>
              <a:t>Desenvolvimento: Filtragem da terceira parte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3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3" y="1629862"/>
            <a:ext cx="3494826" cy="262112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29854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Desenvolvimento: Ajustes finais no áudio obtido.</a:t>
            </a:r>
            <a:endParaRPr lang="pt-BR" dirty="0"/>
          </a:p>
        </p:txBody>
      </p:sp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381" y="2498807"/>
            <a:ext cx="4430419" cy="35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5704667" y="3341323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350 e 2000 Hz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13" name="Imagem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04453" y="4250982"/>
            <a:ext cx="3494826" cy="2621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0" y="2394298"/>
            <a:ext cx="4454046" cy="3340535"/>
          </a:xfrm>
          <a:prstGeom prst="rect">
            <a:avLst/>
          </a:prstGeom>
        </p:spPr>
      </p:pic>
      <p:pic>
        <p:nvPicPr>
          <p:cNvPr id="6" name="Imagem 5"/>
          <p:cNvPicPr/>
          <p:nvPr/>
        </p:nvPicPr>
        <p:blipFill>
          <a:blip r:embed="rId7"/>
          <a:stretch>
            <a:fillRect/>
          </a:stretch>
        </p:blipFill>
        <p:spPr>
          <a:xfrm>
            <a:off x="307410" y="2394299"/>
            <a:ext cx="4454046" cy="334053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Resultados e Discussões: Áudio obtido e espectrograma inicial x final</a:t>
            </a:r>
            <a:endParaRPr lang="pt-BR" dirty="0"/>
          </a:p>
        </p:txBody>
      </p:sp>
      <p:pic>
        <p:nvPicPr>
          <p:cNvPr id="3" name="T2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46960" y="5833158"/>
            <a:ext cx="609600" cy="609600"/>
          </a:xfrm>
          <a:prstGeom prst="rect">
            <a:avLst/>
          </a:prstGeom>
        </p:spPr>
      </p:pic>
      <p:pic>
        <p:nvPicPr>
          <p:cNvPr id="4" name="T2G2_filtrad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78138" y="5833158"/>
            <a:ext cx="609600" cy="609600"/>
          </a:xfrm>
          <a:prstGeom prst="rect">
            <a:avLst/>
          </a:prstGeom>
        </p:spPr>
      </p:pic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96" y="2546696"/>
            <a:ext cx="4247804" cy="334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46697"/>
            <a:ext cx="4114800" cy="33405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67636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pt-BR" smtClean="0"/>
              <a:t>Resultados e Discussões: Coerência entre o sinal antes e depois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60368"/>
            <a:ext cx="8229600" cy="1066800"/>
          </a:xfrm>
        </p:spPr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93669"/>
            <a:ext cx="8229600" cy="4325112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Limitações encontradas: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</a:rPr>
              <a:t>Ruído e música na mesma frequência;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</a:rPr>
              <a:t>Ruído branco;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</a:rPr>
              <a:t>Ruídos residuais no áudio;</a:t>
            </a:r>
            <a:endParaRPr lang="pt-BR" dirty="0" smtClean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</a:rPr>
              <a:t>Presença de um ruído de frequência variável na parte final do áudio;</a:t>
            </a:r>
          </a:p>
          <a:p>
            <a:pPr algn="just"/>
            <a:r>
              <a:rPr lang="pt-BR" dirty="0" smtClean="0"/>
              <a:t>Manter uma certa quantidade de ruído ou perder componentes de frequência significativas da música?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8" name="T2G2_abaf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570918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993371"/>
            <a:ext cx="8229601" cy="1066800"/>
          </a:xfrm>
        </p:spPr>
        <p:txBody>
          <a:bodyPr>
            <a:noAutofit/>
          </a:bodyPr>
          <a:lstStyle/>
          <a:p>
            <a:r>
              <a:rPr lang="pt-BR" sz="3600" smtClean="0"/>
              <a:t>Embasamento teórico: Filtragem na frequência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99" y="2532888"/>
            <a:ext cx="8229600" cy="4325112"/>
          </a:xfrm>
        </p:spPr>
        <p:txBody>
          <a:bodyPr/>
          <a:lstStyle/>
          <a:p>
            <a:pPr algn="just"/>
            <a:r>
              <a:rPr lang="pt-BR" dirty="0"/>
              <a:t>R</a:t>
            </a:r>
            <a:r>
              <a:rPr lang="pt-BR" dirty="0" smtClean="0"/>
              <a:t>ealiza uma alteração do espectro de frequência de um sinal a fim de eliminar componentes indesejáveis.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 Quando analisamos um determinado som em termos de suas componentes simples, estamos realizando uma análise espectral. </a:t>
            </a:r>
          </a:p>
          <a:p>
            <a:pPr algn="just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57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Embasamento </a:t>
            </a:r>
            <a:r>
              <a:rPr lang="pt-BR" smtClean="0"/>
              <a:t>teórico: Espectrograma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606871"/>
            <a:ext cx="8229600" cy="4325112"/>
          </a:xfrm>
        </p:spPr>
        <p:txBody>
          <a:bodyPr/>
          <a:lstStyle/>
          <a:p>
            <a:pPr algn="just"/>
            <a:r>
              <a:rPr lang="pt-BR" smtClean="0"/>
              <a:t>Gráfico que mostra a intensidade de um sinal por meio do escurecimento ou coloração do traçado.</a:t>
            </a:r>
          </a:p>
          <a:p>
            <a:pPr algn="just"/>
            <a:endParaRPr lang="pt-BR" smtClean="0"/>
          </a:p>
          <a:p>
            <a:pPr algn="just"/>
            <a:r>
              <a:rPr lang="pt-BR" smtClean="0"/>
              <a:t>As faixas de frequência estão no eixo vertical e o tempo no eixo horizontal.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6167" y="86868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smtClean="0"/>
              <a:t>Embasamento </a:t>
            </a:r>
            <a:r>
              <a:rPr lang="pt-BR" smtClean="0"/>
              <a:t>teórico: Filtros digitais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87" y="2014507"/>
            <a:ext cx="5394960" cy="4637708"/>
          </a:xfrm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Embasamento </a:t>
            </a:r>
            <a:r>
              <a:rPr lang="pt-BR" smtClean="0"/>
              <a:t>teórico: Coerência entre sinais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856253"/>
            <a:ext cx="8229600" cy="4325112"/>
          </a:xfrm>
        </p:spPr>
        <p:txBody>
          <a:bodyPr/>
          <a:lstStyle/>
          <a:p>
            <a:pPr algn="just"/>
            <a:r>
              <a:rPr lang="pt-BR" dirty="0" smtClean="0"/>
              <a:t>Muito usada na quantificação de similaridade entre sinais.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Enquanto o coeficiente de correlação fornece uma medida global para esta quantificação, a coerência é discriminada em frequência.</a:t>
            </a:r>
            <a:endParaRPr lang="pt-BR" dirty="0" smtClean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6549" y="1649904"/>
            <a:ext cx="6950901" cy="5208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7220"/>
            <a:ext cx="8229600" cy="1066800"/>
          </a:xfrm>
        </p:spPr>
        <p:txBody>
          <a:bodyPr/>
          <a:lstStyle/>
          <a:p>
            <a:r>
              <a:rPr lang="pt-BR" smtClean="0"/>
              <a:t>Desenvolvimento: Áudio original</a:t>
            </a:r>
            <a:endParaRPr lang="pt-BR" dirty="0"/>
          </a:p>
        </p:txBody>
      </p:sp>
      <p:sp>
        <p:nvSpPr>
          <p:cNvPr id="6" name="Retângulo Arredondado 5"/>
          <p:cNvSpPr/>
          <p:nvPr/>
        </p:nvSpPr>
        <p:spPr>
          <a:xfrm>
            <a:off x="4447309" y="6143105"/>
            <a:ext cx="2419004" cy="149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/>
          <p:nvPr/>
        </p:nvSpPr>
        <p:spPr>
          <a:xfrm>
            <a:off x="6850052" y="5644341"/>
            <a:ext cx="548275" cy="648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8"/>
          <p:cNvSpPr/>
          <p:nvPr/>
        </p:nvSpPr>
        <p:spPr>
          <a:xfrm>
            <a:off x="1978429" y="5286895"/>
            <a:ext cx="2468880" cy="6816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Arredondado 2"/>
          <p:cNvSpPr/>
          <p:nvPr/>
        </p:nvSpPr>
        <p:spPr>
          <a:xfrm>
            <a:off x="1978429" y="6018415"/>
            <a:ext cx="2468880" cy="1911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Arredondado 9"/>
          <p:cNvSpPr/>
          <p:nvPr/>
        </p:nvSpPr>
        <p:spPr>
          <a:xfrm>
            <a:off x="4447309" y="4713316"/>
            <a:ext cx="2419004" cy="5735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 flipV="1">
            <a:off x="4447309" y="2028305"/>
            <a:ext cx="0" cy="4264429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6850052" y="2028305"/>
            <a:ext cx="0" cy="4264429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988288" y="2908183"/>
            <a:ext cx="449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1</a:t>
            </a:r>
            <a:endParaRPr lang="pt-BR" sz="4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387999" y="2906911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2</a:t>
            </a:r>
            <a:endParaRPr lang="pt-BR" sz="48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858000" y="2858169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  <a:endParaRPr lang="pt-BR" sz="4800" dirty="0"/>
          </a:p>
        </p:txBody>
      </p:sp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2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3" grpId="0" animBg="1"/>
      <p:bldP spid="10" grpId="0" animBg="1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1217642"/>
            <a:ext cx="4114800" cy="284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381652" y="2381424"/>
            <a:ext cx="4190347" cy="3312794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199" y="583104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smtClean="0"/>
              <a:t>Desenvolvimento: Filtragem da primeira parte</a:t>
            </a:r>
            <a:endParaRPr lang="pt-BR" dirty="0"/>
          </a:p>
        </p:txBody>
      </p:sp>
      <p:pic>
        <p:nvPicPr>
          <p:cNvPr id="12" name="Imagem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51" y="4070087"/>
            <a:ext cx="4190347" cy="2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381652" y="2381424"/>
            <a:ext cx="4190345" cy="33127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846972" y="173736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700 e 900 Hz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701099" y="467263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2000 e 4800 Hz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6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51" y="4037820"/>
            <a:ext cx="4190344" cy="2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6" y="1217641"/>
            <a:ext cx="4114799" cy="284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/>
          <p:cNvPicPr/>
          <p:nvPr/>
        </p:nvPicPr>
        <p:blipFill>
          <a:blip r:embed="rId4"/>
          <a:stretch>
            <a:fillRect/>
          </a:stretch>
        </p:blipFill>
        <p:spPr>
          <a:xfrm>
            <a:off x="381651" y="2381424"/>
            <a:ext cx="4190346" cy="3312794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199" y="583104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smtClean="0"/>
              <a:t>Desenvolvimento: Filtragem da </a:t>
            </a:r>
            <a:r>
              <a:rPr lang="pt-BR" smtClean="0"/>
              <a:t>segunda</a:t>
            </a:r>
            <a:r>
              <a:rPr lang="pt-BR" smtClean="0"/>
              <a:t> parte</a:t>
            </a:r>
            <a:endParaRPr lang="pt-BR" dirty="0"/>
          </a:p>
        </p:txBody>
      </p:sp>
      <p:pic>
        <p:nvPicPr>
          <p:cNvPr id="17" name="Imagem 16"/>
          <p:cNvPicPr/>
          <p:nvPr/>
        </p:nvPicPr>
        <p:blipFill>
          <a:blip r:embed="rId5"/>
          <a:stretch>
            <a:fillRect/>
          </a:stretch>
        </p:blipFill>
        <p:spPr>
          <a:xfrm>
            <a:off x="381650" y="2381424"/>
            <a:ext cx="4190341" cy="3312794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846972" y="173736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r>
              <a:rPr lang="pt-BR" dirty="0" smtClean="0"/>
              <a:t>00 e 450 Hz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270921" y="4580312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4750 e 8250 Hz</a:t>
            </a:r>
            <a:endParaRPr lang="pt-BR" dirty="0"/>
          </a:p>
        </p:txBody>
      </p:sp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09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48" y="1649904"/>
            <a:ext cx="6950901" cy="52080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03165" y="674544"/>
            <a:ext cx="8337666" cy="1066800"/>
          </a:xfrm>
        </p:spPr>
        <p:txBody>
          <a:bodyPr>
            <a:normAutofit fontScale="90000"/>
          </a:bodyPr>
          <a:lstStyle/>
          <a:p>
            <a:r>
              <a:rPr lang="pt-BR" smtClean="0"/>
              <a:t>Desenvolvimento: Filtragem da terceira parte</a:t>
            </a:r>
            <a:endParaRPr lang="pt-BR" dirty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ECBA-CC04-4B41-8D71-9B1C8468708E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2" id="{203D246C-41F3-4123-8143-B26B1712F00B}" vid="{52D01A56-082F-4693-8DC4-45D1D60C3DB9}"/>
    </a:ext>
  </a:ext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2" id="{203D246C-41F3-4123-8143-B26B1712F00B}" vid="{2E2E52A3-502E-415C-BCDB-051E8AB3944A}"/>
    </a:ext>
  </a:extLst>
</a:theme>
</file>

<file path=ppt/theme/theme3.xml><?xml version="1.0" encoding="utf-8"?>
<a:theme xmlns:a="http://schemas.openxmlformats.org/drawingml/2006/main" name="Urbano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Slide_UFV</Template>
  <TotalTime>7191</TotalTime>
  <Words>334</Words>
  <Application>Microsoft Office PowerPoint</Application>
  <PresentationFormat>Apresentação na tela (4:3)</PresentationFormat>
  <Paragraphs>61</Paragraphs>
  <Slides>15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Georgia</vt:lpstr>
      <vt:lpstr>Trebuchet MS</vt:lpstr>
      <vt:lpstr>Wingdings 2</vt:lpstr>
      <vt:lpstr>1_Personalizar design</vt:lpstr>
      <vt:lpstr>Personalizar design</vt:lpstr>
      <vt:lpstr>Urbano</vt:lpstr>
      <vt:lpstr>Processamento digital de um sinal de áudio com ruído utilizando ferramentas de filtragem no domínio da frequência</vt:lpstr>
      <vt:lpstr>Embasamento teórico: Filtragem na frequência</vt:lpstr>
      <vt:lpstr>Embasamento teórico: Espectrograma</vt:lpstr>
      <vt:lpstr>Embasamento teórico: Filtros digitais</vt:lpstr>
      <vt:lpstr>Embasamento teórico: Coerência entre sinais</vt:lpstr>
      <vt:lpstr>Desenvolvimento: Áudio original</vt:lpstr>
      <vt:lpstr>Desenvolvimento: Filtragem da primeira parte</vt:lpstr>
      <vt:lpstr>Desenvolvimento: Filtragem da segunda parte</vt:lpstr>
      <vt:lpstr>Desenvolvimento: Filtragem da terceira parte</vt:lpstr>
      <vt:lpstr>Desenvolvimento: Filtragem terceira parte </vt:lpstr>
      <vt:lpstr>Desenvolvimento: Filtragem da terceira parte</vt:lpstr>
      <vt:lpstr>Desenvolvimento: Ajustes finais no áudio obtido.</vt:lpstr>
      <vt:lpstr>Resultados e Discussões: Áudio obtido e espectrograma inicial x final</vt:lpstr>
      <vt:lpstr>Resultados e Discussões: Coerência entre o sinal antes e depois</vt:lpstr>
      <vt:lpstr>Considerações finais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Gabriel Calais</cp:lastModifiedBy>
  <cp:revision>45</cp:revision>
  <dcterms:created xsi:type="dcterms:W3CDTF">2017-10-20T10:59:02Z</dcterms:created>
  <dcterms:modified xsi:type="dcterms:W3CDTF">2019-11-28T12:05:29Z</dcterms:modified>
</cp:coreProperties>
</file>